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88" r:id="rId2"/>
    <p:sldId id="289" r:id="rId3"/>
    <p:sldId id="336" r:id="rId4"/>
    <p:sldId id="337" r:id="rId5"/>
    <p:sldId id="338" r:id="rId6"/>
    <p:sldId id="358" r:id="rId7"/>
    <p:sldId id="362" r:id="rId8"/>
    <p:sldId id="377" r:id="rId9"/>
    <p:sldId id="342" r:id="rId10"/>
    <p:sldId id="343" r:id="rId11"/>
    <p:sldId id="348" r:id="rId12"/>
    <p:sldId id="381" r:id="rId13"/>
    <p:sldId id="382" r:id="rId14"/>
    <p:sldId id="366" r:id="rId15"/>
    <p:sldId id="367" r:id="rId16"/>
    <p:sldId id="317" r:id="rId17"/>
    <p:sldId id="378" r:id="rId18"/>
    <p:sldId id="318" r:id="rId19"/>
    <p:sldId id="383" r:id="rId20"/>
    <p:sldId id="351" r:id="rId21"/>
    <p:sldId id="356" r:id="rId22"/>
    <p:sldId id="375" r:id="rId23"/>
    <p:sldId id="374" r:id="rId24"/>
    <p:sldId id="326" r:id="rId25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7200"/>
    <a:srgbClr val="DCF847"/>
    <a:srgbClr val="D8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0890" autoAdjust="0"/>
    <p:restoredTop sz="91087" autoAdjust="0"/>
  </p:normalViewPr>
  <p:slideViewPr>
    <p:cSldViewPr snapToGrid="0" snapToObjects="1">
      <p:cViewPr>
        <p:scale>
          <a:sx n="110" d="100"/>
          <a:sy n="110" d="100"/>
        </p:scale>
        <p:origin x="756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5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1D4C1-7410-4E91-B501-261495F1BC21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A4B60-782E-4B03-AA06-2E0B220375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4722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271B5-285E-4C4B-BA23-D29D248B61EA}" type="datetimeFigureOut">
              <a:rPr lang="en-GB" smtClean="0"/>
              <a:t>09/08/2017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A9DF1-D53A-44BC-88BB-D3922DF92B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4390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A9DF1-D53A-44BC-88BB-D3922DF92BB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219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A9DF1-D53A-44BC-88BB-D3922DF92BB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407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A9DF1-D53A-44BC-88BB-D3922DF92BB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406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89443-116F-B54F-AD01-2044DB2EF839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115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A9DF1-D53A-44BC-88BB-D3922DF92BB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324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A9DF1-D53A-44BC-88BB-D3922DF92BB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9117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A9DF1-D53A-44BC-88BB-D3922DF92BBC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6444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n 27" descr="21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5"/>
          <a:stretch/>
        </p:blipFill>
        <p:spPr>
          <a:xfrm>
            <a:off x="0" y="3749952"/>
            <a:ext cx="9144000" cy="1407499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A2F0292D-1797-49A5-8D2D-8D50C72EF3CC}" type="datetimeFigureOut">
              <a:rPr lang="en-US" smtClean="0"/>
              <a:pPr/>
              <a:t>8/9/2017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Author</a:t>
            </a:r>
            <a:endParaRPr lang="en-US" dirty="0"/>
          </a:p>
        </p:txBody>
      </p:sp>
      <p:pic>
        <p:nvPicPr>
          <p:cNvPr id="16" name="Imagen 15" descr="QI logo ELO-transparent par gilli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27841"/>
            <a:ext cx="2254831" cy="1385781"/>
          </a:xfrm>
          <a:prstGeom prst="rect">
            <a:avLst/>
          </a:prstGeom>
        </p:spPr>
      </p:pic>
      <p:sp>
        <p:nvSpPr>
          <p:cNvPr id="13" name="Título 12"/>
          <p:cNvSpPr>
            <a:spLocks noGrp="1"/>
          </p:cNvSpPr>
          <p:nvPr>
            <p:ph type="title" hasCustomPrompt="1"/>
          </p:nvPr>
        </p:nvSpPr>
        <p:spPr>
          <a:xfrm>
            <a:off x="2065193" y="2189079"/>
            <a:ext cx="4948238" cy="481926"/>
          </a:xfrm>
        </p:spPr>
        <p:txBody>
          <a:bodyPr/>
          <a:lstStyle>
            <a:lvl1pPr algn="ctr">
              <a:defRPr sz="2800"/>
            </a:lvl1pPr>
          </a:lstStyle>
          <a:p>
            <a:r>
              <a:rPr lang="es-ES_tradnl" dirty="0" smtClean="0"/>
              <a:t>CLIC PARA EDITAR TÍTULO</a:t>
            </a:r>
            <a:endParaRPr lang="en-GB" dirty="0"/>
          </a:p>
        </p:txBody>
      </p:sp>
      <p:sp>
        <p:nvSpPr>
          <p:cNvPr id="24" name="Marcador de texto 23"/>
          <p:cNvSpPr>
            <a:spLocks noGrp="1"/>
          </p:cNvSpPr>
          <p:nvPr>
            <p:ph type="body" sz="quarter" idx="12" hasCustomPrompt="1"/>
          </p:nvPr>
        </p:nvSpPr>
        <p:spPr>
          <a:xfrm>
            <a:off x="2387079" y="2831186"/>
            <a:ext cx="4369843" cy="407988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rgbClr val="267200"/>
                </a:solidFill>
              </a:defRPr>
            </a:lvl1pPr>
          </a:lstStyle>
          <a:p>
            <a:pPr lvl="0"/>
            <a:r>
              <a:rPr lang="en-GB" dirty="0" smtClean="0"/>
              <a:t>Subtitle</a:t>
            </a:r>
            <a:endParaRPr lang="en-GB" dirty="0"/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0" y="3749952"/>
            <a:ext cx="9144000" cy="0"/>
          </a:xfrm>
          <a:prstGeom prst="line">
            <a:avLst/>
          </a:prstGeom>
          <a:ln w="57150" cmpd="sng">
            <a:solidFill>
              <a:srgbClr val="D8E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 userDrawn="1"/>
        </p:nvCxnSpPr>
        <p:spPr>
          <a:xfrm>
            <a:off x="0" y="3703351"/>
            <a:ext cx="9144000" cy="0"/>
          </a:xfrm>
          <a:prstGeom prst="line">
            <a:avLst/>
          </a:prstGeom>
          <a:ln w="76200" cmpd="sng">
            <a:solidFill>
              <a:srgbClr val="267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44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Clic para editar título</a:t>
            </a:r>
            <a:endParaRPr lang="en-GB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751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805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ángulo 4"/>
          <p:cNvSpPr/>
          <p:nvPr userDrawn="1"/>
        </p:nvSpPr>
        <p:spPr>
          <a:xfrm>
            <a:off x="-11980" y="4775708"/>
            <a:ext cx="9180512" cy="388220"/>
          </a:xfrm>
          <a:prstGeom prst="rect">
            <a:avLst/>
          </a:prstGeom>
          <a:gradFill flip="none" rotWithShape="1">
            <a:gsLst>
              <a:gs pos="0">
                <a:srgbClr val="660066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Marcador de pie de página 3"/>
          <p:cNvSpPr txBox="1">
            <a:spLocks/>
          </p:cNvSpPr>
          <p:nvPr userDrawn="1"/>
        </p:nvSpPr>
        <p:spPr>
          <a:xfrm>
            <a:off x="457200" y="4787691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Issue 6</a:t>
            </a:r>
          </a:p>
        </p:txBody>
      </p:sp>
    </p:spTree>
    <p:extLst>
      <p:ext uri="{BB962C8B-B14F-4D97-AF65-F5344CB8AC3E}">
        <p14:creationId xmlns:p14="http://schemas.microsoft.com/office/powerpoint/2010/main" val="4123907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ángulo 4"/>
          <p:cNvSpPr/>
          <p:nvPr userDrawn="1"/>
        </p:nvSpPr>
        <p:spPr>
          <a:xfrm>
            <a:off x="-11980" y="4775708"/>
            <a:ext cx="9180512" cy="38822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Marcador de pie de página 3"/>
          <p:cNvSpPr txBox="1">
            <a:spLocks/>
          </p:cNvSpPr>
          <p:nvPr userDrawn="1"/>
        </p:nvSpPr>
        <p:spPr>
          <a:xfrm>
            <a:off x="457200" y="4787691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Issue 7</a:t>
            </a:r>
          </a:p>
        </p:txBody>
      </p:sp>
    </p:spTree>
    <p:extLst>
      <p:ext uri="{BB962C8B-B14F-4D97-AF65-F5344CB8AC3E}">
        <p14:creationId xmlns:p14="http://schemas.microsoft.com/office/powerpoint/2010/main" val="3363512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f th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22726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03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0"/>
          <a:stretch/>
        </p:blipFill>
        <p:spPr>
          <a:xfrm>
            <a:off x="0" y="3749952"/>
            <a:ext cx="9144000" cy="1393548"/>
          </a:xfrm>
          <a:prstGeom prst="rect">
            <a:avLst/>
          </a:prstGeom>
        </p:spPr>
      </p:pic>
      <p:pic>
        <p:nvPicPr>
          <p:cNvPr id="16" name="Imagen 15" descr="QI logo ELO-transparent par gilli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27841"/>
            <a:ext cx="2254831" cy="1385781"/>
          </a:xfrm>
          <a:prstGeom prst="rect">
            <a:avLst/>
          </a:prstGeom>
        </p:spPr>
      </p:pic>
      <p:sp>
        <p:nvSpPr>
          <p:cNvPr id="13" name="Título 12"/>
          <p:cNvSpPr>
            <a:spLocks noGrp="1"/>
          </p:cNvSpPr>
          <p:nvPr>
            <p:ph type="title" hasCustomPrompt="1"/>
          </p:nvPr>
        </p:nvSpPr>
        <p:spPr>
          <a:xfrm>
            <a:off x="2065193" y="2189079"/>
            <a:ext cx="4948238" cy="481926"/>
          </a:xfrm>
        </p:spPr>
        <p:txBody>
          <a:bodyPr/>
          <a:lstStyle>
            <a:lvl1pPr algn="ctr">
              <a:defRPr sz="2800"/>
            </a:lvl1pPr>
          </a:lstStyle>
          <a:p>
            <a:r>
              <a:rPr lang="es-ES_tradnl" dirty="0" smtClean="0"/>
              <a:t>CLIC PARA EDITAR TÍTULO</a:t>
            </a:r>
            <a:endParaRPr lang="en-GB" dirty="0"/>
          </a:p>
        </p:txBody>
      </p:sp>
      <p:sp>
        <p:nvSpPr>
          <p:cNvPr id="24" name="Marcador de texto 23"/>
          <p:cNvSpPr>
            <a:spLocks noGrp="1"/>
          </p:cNvSpPr>
          <p:nvPr>
            <p:ph type="body" sz="quarter" idx="12" hasCustomPrompt="1"/>
          </p:nvPr>
        </p:nvSpPr>
        <p:spPr>
          <a:xfrm>
            <a:off x="2387079" y="2831186"/>
            <a:ext cx="4369843" cy="407988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rgbClr val="267200"/>
                </a:solidFill>
              </a:defRPr>
            </a:lvl1pPr>
          </a:lstStyle>
          <a:p>
            <a:pPr lvl="0"/>
            <a:r>
              <a:rPr lang="en-GB" dirty="0" smtClean="0"/>
              <a:t>Subtitle</a:t>
            </a:r>
            <a:endParaRPr lang="en-GB" dirty="0"/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0" y="3749952"/>
            <a:ext cx="9144000" cy="0"/>
          </a:xfrm>
          <a:prstGeom prst="line">
            <a:avLst/>
          </a:prstGeom>
          <a:ln w="57150" cmpd="sng">
            <a:solidFill>
              <a:srgbClr val="D8E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 userDrawn="1"/>
        </p:nvCxnSpPr>
        <p:spPr>
          <a:xfrm>
            <a:off x="0" y="3703351"/>
            <a:ext cx="9144000" cy="0"/>
          </a:xfrm>
          <a:prstGeom prst="line">
            <a:avLst/>
          </a:prstGeom>
          <a:ln w="76200" cmpd="sng">
            <a:solidFill>
              <a:srgbClr val="267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A2F0292D-1797-49A5-8D2D-8D50C72EF3CC}" type="datetimeFigureOut">
              <a:rPr lang="en-US" smtClean="0"/>
              <a:pPr/>
              <a:t>8/9/2017</a:t>
            </a:fld>
            <a:endParaRPr lang="en-US" dirty="0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2895600" cy="273844"/>
          </a:xfrm>
        </p:spPr>
        <p:txBody>
          <a:bodyPr/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Author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267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09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0"/>
          <a:stretch/>
        </p:blipFill>
        <p:spPr>
          <a:xfrm>
            <a:off x="0" y="3749952"/>
            <a:ext cx="9144000" cy="1393548"/>
          </a:xfrm>
          <a:prstGeom prst="rect">
            <a:avLst/>
          </a:prstGeom>
        </p:spPr>
      </p:pic>
      <p:pic>
        <p:nvPicPr>
          <p:cNvPr id="16" name="Imagen 15" descr="QI logo ELO-transparent par gilli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27841"/>
            <a:ext cx="2254831" cy="1385781"/>
          </a:xfrm>
          <a:prstGeom prst="rect">
            <a:avLst/>
          </a:prstGeom>
        </p:spPr>
      </p:pic>
      <p:sp>
        <p:nvSpPr>
          <p:cNvPr id="13" name="Título 12"/>
          <p:cNvSpPr>
            <a:spLocks noGrp="1"/>
          </p:cNvSpPr>
          <p:nvPr>
            <p:ph type="title" hasCustomPrompt="1"/>
          </p:nvPr>
        </p:nvSpPr>
        <p:spPr>
          <a:xfrm>
            <a:off x="2065193" y="2189079"/>
            <a:ext cx="4948238" cy="481926"/>
          </a:xfrm>
        </p:spPr>
        <p:txBody>
          <a:bodyPr/>
          <a:lstStyle>
            <a:lvl1pPr algn="ctr">
              <a:defRPr sz="2800"/>
            </a:lvl1pPr>
          </a:lstStyle>
          <a:p>
            <a:r>
              <a:rPr lang="es-ES_tradnl" dirty="0" smtClean="0"/>
              <a:t>CLIC PARA EDITAR TÍTULO</a:t>
            </a:r>
            <a:endParaRPr lang="en-GB" dirty="0"/>
          </a:p>
        </p:txBody>
      </p:sp>
      <p:sp>
        <p:nvSpPr>
          <p:cNvPr id="24" name="Marcador de texto 23"/>
          <p:cNvSpPr>
            <a:spLocks noGrp="1"/>
          </p:cNvSpPr>
          <p:nvPr>
            <p:ph type="body" sz="quarter" idx="12" hasCustomPrompt="1"/>
          </p:nvPr>
        </p:nvSpPr>
        <p:spPr>
          <a:xfrm>
            <a:off x="2387079" y="2831186"/>
            <a:ext cx="4369843" cy="407988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rgbClr val="267200"/>
                </a:solidFill>
              </a:defRPr>
            </a:lvl1pPr>
          </a:lstStyle>
          <a:p>
            <a:pPr lvl="0"/>
            <a:r>
              <a:rPr lang="en-GB" dirty="0" smtClean="0"/>
              <a:t>Subtitle</a:t>
            </a:r>
            <a:endParaRPr lang="en-GB" dirty="0"/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0" y="3749952"/>
            <a:ext cx="9144000" cy="0"/>
          </a:xfrm>
          <a:prstGeom prst="line">
            <a:avLst/>
          </a:prstGeom>
          <a:ln w="57150" cmpd="sng">
            <a:solidFill>
              <a:srgbClr val="D8E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 userDrawn="1"/>
        </p:nvCxnSpPr>
        <p:spPr>
          <a:xfrm>
            <a:off x="0" y="3703351"/>
            <a:ext cx="9144000" cy="0"/>
          </a:xfrm>
          <a:prstGeom prst="line">
            <a:avLst/>
          </a:prstGeom>
          <a:ln w="76200" cmpd="sng">
            <a:solidFill>
              <a:srgbClr val="267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A2F0292D-1797-49A5-8D2D-8D50C72EF3CC}" type="datetimeFigureOut">
              <a:rPr lang="en-US" smtClean="0"/>
              <a:pPr/>
              <a:t>8/9/2017</a:t>
            </a:fld>
            <a:endParaRPr lang="en-US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2895600" cy="273844"/>
          </a:xfrm>
        </p:spPr>
        <p:txBody>
          <a:bodyPr/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Author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267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10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0"/>
          <a:stretch/>
        </p:blipFill>
        <p:spPr>
          <a:xfrm>
            <a:off x="0" y="3749952"/>
            <a:ext cx="9144000" cy="1393548"/>
          </a:xfrm>
          <a:prstGeom prst="rect">
            <a:avLst/>
          </a:prstGeom>
        </p:spPr>
      </p:pic>
      <p:pic>
        <p:nvPicPr>
          <p:cNvPr id="16" name="Imagen 15" descr="QI logo ELO-transparent par gilli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27841"/>
            <a:ext cx="2254831" cy="1385781"/>
          </a:xfrm>
          <a:prstGeom prst="rect">
            <a:avLst/>
          </a:prstGeom>
        </p:spPr>
      </p:pic>
      <p:sp>
        <p:nvSpPr>
          <p:cNvPr id="13" name="Título 12"/>
          <p:cNvSpPr>
            <a:spLocks noGrp="1"/>
          </p:cNvSpPr>
          <p:nvPr>
            <p:ph type="title" hasCustomPrompt="1"/>
          </p:nvPr>
        </p:nvSpPr>
        <p:spPr>
          <a:xfrm>
            <a:off x="2065193" y="2189079"/>
            <a:ext cx="4948238" cy="481926"/>
          </a:xfrm>
        </p:spPr>
        <p:txBody>
          <a:bodyPr/>
          <a:lstStyle>
            <a:lvl1pPr algn="ctr">
              <a:defRPr sz="2800"/>
            </a:lvl1pPr>
          </a:lstStyle>
          <a:p>
            <a:r>
              <a:rPr lang="es-ES_tradnl" dirty="0" smtClean="0"/>
              <a:t>CLIC PARA EDITAR TÍTULO</a:t>
            </a:r>
            <a:endParaRPr lang="en-GB" dirty="0"/>
          </a:p>
        </p:txBody>
      </p:sp>
      <p:sp>
        <p:nvSpPr>
          <p:cNvPr id="24" name="Marcador de texto 23"/>
          <p:cNvSpPr>
            <a:spLocks noGrp="1"/>
          </p:cNvSpPr>
          <p:nvPr>
            <p:ph type="body" sz="quarter" idx="12" hasCustomPrompt="1"/>
          </p:nvPr>
        </p:nvSpPr>
        <p:spPr>
          <a:xfrm>
            <a:off x="2387079" y="2831186"/>
            <a:ext cx="4369843" cy="407988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rgbClr val="267200"/>
                </a:solidFill>
              </a:defRPr>
            </a:lvl1pPr>
          </a:lstStyle>
          <a:p>
            <a:pPr lvl="0"/>
            <a:r>
              <a:rPr lang="en-GB" dirty="0" smtClean="0"/>
              <a:t>Subtitle</a:t>
            </a:r>
            <a:endParaRPr lang="en-GB" dirty="0"/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0" y="3749952"/>
            <a:ext cx="9144000" cy="0"/>
          </a:xfrm>
          <a:prstGeom prst="line">
            <a:avLst/>
          </a:prstGeom>
          <a:ln w="57150" cmpd="sng">
            <a:solidFill>
              <a:srgbClr val="D8E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 userDrawn="1"/>
        </p:nvCxnSpPr>
        <p:spPr>
          <a:xfrm>
            <a:off x="0" y="3703351"/>
            <a:ext cx="9144000" cy="0"/>
          </a:xfrm>
          <a:prstGeom prst="line">
            <a:avLst/>
          </a:prstGeom>
          <a:ln w="76200" cmpd="sng">
            <a:solidFill>
              <a:srgbClr val="267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A2F0292D-1797-49A5-8D2D-8D50C72EF3CC}" type="datetimeFigureOut">
              <a:rPr lang="en-US" smtClean="0"/>
              <a:pPr/>
              <a:t>8/9/2017</a:t>
            </a:fld>
            <a:endParaRPr lang="en-US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2895600" cy="273844"/>
          </a:xfrm>
        </p:spPr>
        <p:txBody>
          <a:bodyPr/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Author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793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19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2"/>
          <a:stretch/>
        </p:blipFill>
        <p:spPr>
          <a:xfrm>
            <a:off x="0" y="3703351"/>
            <a:ext cx="9144000" cy="1440149"/>
          </a:xfrm>
          <a:prstGeom prst="rect">
            <a:avLst/>
          </a:prstGeom>
        </p:spPr>
      </p:pic>
      <p:pic>
        <p:nvPicPr>
          <p:cNvPr id="16" name="Imagen 15" descr="QI logo ELO-transparent par gilli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27841"/>
            <a:ext cx="2254831" cy="1385781"/>
          </a:xfrm>
          <a:prstGeom prst="rect">
            <a:avLst/>
          </a:prstGeom>
        </p:spPr>
      </p:pic>
      <p:sp>
        <p:nvSpPr>
          <p:cNvPr id="13" name="Título 12"/>
          <p:cNvSpPr>
            <a:spLocks noGrp="1"/>
          </p:cNvSpPr>
          <p:nvPr>
            <p:ph type="title" hasCustomPrompt="1"/>
          </p:nvPr>
        </p:nvSpPr>
        <p:spPr>
          <a:xfrm>
            <a:off x="2065193" y="2189079"/>
            <a:ext cx="4948238" cy="481926"/>
          </a:xfrm>
        </p:spPr>
        <p:txBody>
          <a:bodyPr/>
          <a:lstStyle>
            <a:lvl1pPr algn="ctr">
              <a:defRPr sz="2800"/>
            </a:lvl1pPr>
          </a:lstStyle>
          <a:p>
            <a:r>
              <a:rPr lang="es-ES_tradnl" dirty="0" smtClean="0"/>
              <a:t>CLIC PARA EDITAR TÍTULO</a:t>
            </a:r>
            <a:endParaRPr lang="en-GB" dirty="0"/>
          </a:p>
        </p:txBody>
      </p:sp>
      <p:sp>
        <p:nvSpPr>
          <p:cNvPr id="24" name="Marcador de texto 23"/>
          <p:cNvSpPr>
            <a:spLocks noGrp="1"/>
          </p:cNvSpPr>
          <p:nvPr>
            <p:ph type="body" sz="quarter" idx="12" hasCustomPrompt="1"/>
          </p:nvPr>
        </p:nvSpPr>
        <p:spPr>
          <a:xfrm>
            <a:off x="2387079" y="2831186"/>
            <a:ext cx="4369843" cy="407988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rgbClr val="267200"/>
                </a:solidFill>
              </a:defRPr>
            </a:lvl1pPr>
          </a:lstStyle>
          <a:p>
            <a:pPr lvl="0"/>
            <a:r>
              <a:rPr lang="en-GB" dirty="0" smtClean="0"/>
              <a:t>Subtitle</a:t>
            </a:r>
            <a:endParaRPr lang="en-GB" dirty="0"/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0" y="3749952"/>
            <a:ext cx="9144000" cy="0"/>
          </a:xfrm>
          <a:prstGeom prst="line">
            <a:avLst/>
          </a:prstGeom>
          <a:ln w="57150" cmpd="sng">
            <a:solidFill>
              <a:srgbClr val="D8E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 userDrawn="1"/>
        </p:nvCxnSpPr>
        <p:spPr>
          <a:xfrm>
            <a:off x="0" y="3703351"/>
            <a:ext cx="9144000" cy="0"/>
          </a:xfrm>
          <a:prstGeom prst="line">
            <a:avLst/>
          </a:prstGeom>
          <a:ln w="76200" cmpd="sng">
            <a:solidFill>
              <a:srgbClr val="267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A2F0292D-1797-49A5-8D2D-8D50C72EF3CC}" type="datetimeFigureOut">
              <a:rPr lang="en-US" smtClean="0"/>
              <a:pPr/>
              <a:t>8/9/2017</a:t>
            </a:fld>
            <a:endParaRPr lang="en-US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2895600" cy="273844"/>
          </a:xfrm>
        </p:spPr>
        <p:txBody>
          <a:bodyPr/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Author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793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20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0"/>
          <a:stretch/>
        </p:blipFill>
        <p:spPr>
          <a:xfrm>
            <a:off x="0" y="3749952"/>
            <a:ext cx="9144000" cy="1393548"/>
          </a:xfrm>
          <a:prstGeom prst="rect">
            <a:avLst/>
          </a:prstGeom>
        </p:spPr>
      </p:pic>
      <p:pic>
        <p:nvPicPr>
          <p:cNvPr id="16" name="Imagen 15" descr="QI logo ELO-transparent par gilli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27841"/>
            <a:ext cx="2254831" cy="1385781"/>
          </a:xfrm>
          <a:prstGeom prst="rect">
            <a:avLst/>
          </a:prstGeom>
        </p:spPr>
      </p:pic>
      <p:sp>
        <p:nvSpPr>
          <p:cNvPr id="13" name="Título 12"/>
          <p:cNvSpPr>
            <a:spLocks noGrp="1"/>
          </p:cNvSpPr>
          <p:nvPr>
            <p:ph type="title" hasCustomPrompt="1"/>
          </p:nvPr>
        </p:nvSpPr>
        <p:spPr>
          <a:xfrm>
            <a:off x="2065193" y="2189079"/>
            <a:ext cx="4948238" cy="481926"/>
          </a:xfrm>
        </p:spPr>
        <p:txBody>
          <a:bodyPr/>
          <a:lstStyle>
            <a:lvl1pPr algn="ctr">
              <a:defRPr sz="2800"/>
            </a:lvl1pPr>
          </a:lstStyle>
          <a:p>
            <a:r>
              <a:rPr lang="es-ES_tradnl" dirty="0" smtClean="0"/>
              <a:t>CLIC PARA EDITAR TÍTULO</a:t>
            </a:r>
            <a:endParaRPr lang="en-GB" dirty="0"/>
          </a:p>
        </p:txBody>
      </p:sp>
      <p:sp>
        <p:nvSpPr>
          <p:cNvPr id="24" name="Marcador de texto 23"/>
          <p:cNvSpPr>
            <a:spLocks noGrp="1"/>
          </p:cNvSpPr>
          <p:nvPr>
            <p:ph type="body" sz="quarter" idx="12" hasCustomPrompt="1"/>
          </p:nvPr>
        </p:nvSpPr>
        <p:spPr>
          <a:xfrm>
            <a:off x="2387079" y="2831186"/>
            <a:ext cx="4369843" cy="407988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rgbClr val="267200"/>
                </a:solidFill>
              </a:defRPr>
            </a:lvl1pPr>
          </a:lstStyle>
          <a:p>
            <a:pPr lvl="0"/>
            <a:r>
              <a:rPr lang="en-GB" dirty="0" smtClean="0"/>
              <a:t>Subtitle</a:t>
            </a:r>
            <a:endParaRPr lang="en-GB" dirty="0"/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0" y="3749952"/>
            <a:ext cx="9144000" cy="0"/>
          </a:xfrm>
          <a:prstGeom prst="line">
            <a:avLst/>
          </a:prstGeom>
          <a:ln w="57150" cmpd="sng">
            <a:solidFill>
              <a:srgbClr val="D8E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 userDrawn="1"/>
        </p:nvCxnSpPr>
        <p:spPr>
          <a:xfrm>
            <a:off x="0" y="3703351"/>
            <a:ext cx="9144000" cy="0"/>
          </a:xfrm>
          <a:prstGeom prst="line">
            <a:avLst/>
          </a:prstGeom>
          <a:ln w="76200" cmpd="sng">
            <a:solidFill>
              <a:srgbClr val="267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A2F0292D-1797-49A5-8D2D-8D50C72EF3CC}" type="datetimeFigureOut">
              <a:rPr lang="en-US" smtClean="0"/>
              <a:pPr/>
              <a:t>8/9/2017</a:t>
            </a:fld>
            <a:endParaRPr lang="en-US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2895600" cy="273844"/>
          </a:xfrm>
        </p:spPr>
        <p:txBody>
          <a:bodyPr/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Author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63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22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" t="16907" r="4612"/>
          <a:stretch/>
        </p:blipFill>
        <p:spPr>
          <a:xfrm>
            <a:off x="0" y="3774774"/>
            <a:ext cx="9144000" cy="1368726"/>
          </a:xfrm>
          <a:prstGeom prst="rect">
            <a:avLst/>
          </a:prstGeom>
        </p:spPr>
      </p:pic>
      <p:pic>
        <p:nvPicPr>
          <p:cNvPr id="16" name="Imagen 15" descr="QI logo ELO-transparent par gilli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27841"/>
            <a:ext cx="2254831" cy="1385781"/>
          </a:xfrm>
          <a:prstGeom prst="rect">
            <a:avLst/>
          </a:prstGeom>
        </p:spPr>
      </p:pic>
      <p:sp>
        <p:nvSpPr>
          <p:cNvPr id="13" name="Título 12"/>
          <p:cNvSpPr>
            <a:spLocks noGrp="1"/>
          </p:cNvSpPr>
          <p:nvPr>
            <p:ph type="title" hasCustomPrompt="1"/>
          </p:nvPr>
        </p:nvSpPr>
        <p:spPr>
          <a:xfrm>
            <a:off x="2065193" y="2189079"/>
            <a:ext cx="4948238" cy="481926"/>
          </a:xfrm>
        </p:spPr>
        <p:txBody>
          <a:bodyPr/>
          <a:lstStyle>
            <a:lvl1pPr algn="ctr">
              <a:defRPr sz="2800"/>
            </a:lvl1pPr>
          </a:lstStyle>
          <a:p>
            <a:r>
              <a:rPr lang="es-ES_tradnl" dirty="0" smtClean="0"/>
              <a:t>CLIC PARA EDITAR TÍTULO</a:t>
            </a:r>
            <a:endParaRPr lang="en-GB" dirty="0"/>
          </a:p>
        </p:txBody>
      </p:sp>
      <p:sp>
        <p:nvSpPr>
          <p:cNvPr id="24" name="Marcador de texto 23"/>
          <p:cNvSpPr>
            <a:spLocks noGrp="1"/>
          </p:cNvSpPr>
          <p:nvPr>
            <p:ph type="body" sz="quarter" idx="12" hasCustomPrompt="1"/>
          </p:nvPr>
        </p:nvSpPr>
        <p:spPr>
          <a:xfrm>
            <a:off x="2387079" y="2831186"/>
            <a:ext cx="4369843" cy="407988"/>
          </a:xfrm>
        </p:spPr>
        <p:txBody>
          <a:bodyPr>
            <a:normAutofit/>
          </a:bodyPr>
          <a:lstStyle>
            <a:lvl1pPr marL="0" indent="0" algn="ctr">
              <a:buNone/>
              <a:defRPr sz="2000" b="1" baseline="0">
                <a:solidFill>
                  <a:srgbClr val="267200"/>
                </a:solidFill>
              </a:defRPr>
            </a:lvl1pPr>
          </a:lstStyle>
          <a:p>
            <a:pPr lvl="0"/>
            <a:r>
              <a:rPr lang="en-GB" dirty="0" smtClean="0"/>
              <a:t>Subtitle</a:t>
            </a:r>
            <a:endParaRPr lang="en-GB" dirty="0"/>
          </a:p>
        </p:txBody>
      </p:sp>
      <p:cxnSp>
        <p:nvCxnSpPr>
          <p:cNvPr id="25" name="Conector recto 24"/>
          <p:cNvCxnSpPr/>
          <p:nvPr userDrawn="1"/>
        </p:nvCxnSpPr>
        <p:spPr>
          <a:xfrm>
            <a:off x="0" y="3749952"/>
            <a:ext cx="9144000" cy="0"/>
          </a:xfrm>
          <a:prstGeom prst="line">
            <a:avLst/>
          </a:prstGeom>
          <a:ln w="57150" cmpd="sng">
            <a:solidFill>
              <a:srgbClr val="D8E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 userDrawn="1"/>
        </p:nvCxnSpPr>
        <p:spPr>
          <a:xfrm>
            <a:off x="0" y="3703351"/>
            <a:ext cx="9144000" cy="0"/>
          </a:xfrm>
          <a:prstGeom prst="line">
            <a:avLst/>
          </a:prstGeom>
          <a:ln w="76200" cmpd="sng">
            <a:solidFill>
              <a:srgbClr val="267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4767263"/>
            <a:ext cx="2133600" cy="27384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A2F0292D-1797-49A5-8D2D-8D50C72EF3CC}" type="datetimeFigureOut">
              <a:rPr lang="en-US" smtClean="0"/>
              <a:pPr/>
              <a:t>8/9/2017</a:t>
            </a:fld>
            <a:endParaRPr lang="en-US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2895600" cy="273844"/>
          </a:xfrm>
        </p:spPr>
        <p:txBody>
          <a:bodyPr/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Author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634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5pPr>
              <a:defRPr/>
            </a:lvl5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15666"/>
            <a:ext cx="8229600" cy="3078956"/>
          </a:xfrm>
        </p:spPr>
        <p:txBody>
          <a:bodyPr>
            <a:normAutofit/>
          </a:bodyPr>
          <a:lstStyle>
            <a:lvl5pPr>
              <a:defRPr/>
            </a:lvl5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dirty="0"/>
          </a:p>
        </p:txBody>
      </p:sp>
      <p:sp>
        <p:nvSpPr>
          <p:cNvPr id="7" name="Marcador de pie de página 3"/>
          <p:cNvSpPr txBox="1">
            <a:spLocks/>
          </p:cNvSpPr>
          <p:nvPr userDrawn="1"/>
        </p:nvSpPr>
        <p:spPr>
          <a:xfrm>
            <a:off x="457200" y="4787691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5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Issue 2</a:t>
            </a:r>
          </a:p>
        </p:txBody>
      </p:sp>
    </p:spTree>
    <p:extLst>
      <p:ext uri="{BB962C8B-B14F-4D97-AF65-F5344CB8AC3E}">
        <p14:creationId xmlns:p14="http://schemas.microsoft.com/office/powerpoint/2010/main" val="3733294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A2F0292D-1797-49A5-8D2D-8D50C72EF3CC}" type="datetimeFigureOut">
              <a:rPr lang="en-US" smtClean="0"/>
              <a:t>8/9/2017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49087"/>
            <a:ext cx="4948238" cy="48192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s-ES_tradnl" dirty="0" smtClean="0"/>
              <a:t>Clic para editar título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5666"/>
            <a:ext cx="8229600" cy="3078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10" name="Imagen 9" descr="QI logo ELO-transparent par gillis.png"/>
          <p:cNvPicPr>
            <a:picLocks noChangeAspect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225" y="111341"/>
            <a:ext cx="1124575" cy="691145"/>
          </a:xfrm>
          <a:prstGeom prst="rect">
            <a:avLst/>
          </a:prstGeom>
        </p:spPr>
      </p:pic>
      <p:cxnSp>
        <p:nvCxnSpPr>
          <p:cNvPr id="16" name="Conector recto 15"/>
          <p:cNvCxnSpPr/>
          <p:nvPr userDrawn="1"/>
        </p:nvCxnSpPr>
        <p:spPr>
          <a:xfrm>
            <a:off x="0" y="895687"/>
            <a:ext cx="9144000" cy="0"/>
          </a:xfrm>
          <a:prstGeom prst="line">
            <a:avLst/>
          </a:prstGeom>
          <a:ln w="57150" cmpd="sng">
            <a:solidFill>
              <a:srgbClr val="D8E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/>
          <p:cNvCxnSpPr/>
          <p:nvPr userDrawn="1"/>
        </p:nvCxnSpPr>
        <p:spPr>
          <a:xfrm>
            <a:off x="0" y="849086"/>
            <a:ext cx="9144000" cy="0"/>
          </a:xfrm>
          <a:prstGeom prst="line">
            <a:avLst/>
          </a:prstGeom>
          <a:ln w="76200" cmpd="sng">
            <a:solidFill>
              <a:srgbClr val="2672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62" r:id="rId8"/>
    <p:sldLayoutId id="2147483674" r:id="rId9"/>
    <p:sldLayoutId id="2147483666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2672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rgbClr val="267200"/>
        </a:buClr>
        <a:buSzPct val="130000"/>
        <a:buFontTx/>
        <a:buBlip>
          <a:blip r:embed="rId18"/>
        </a:buBlip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rgbClr val="267200"/>
        </a:buClr>
        <a:buSzPct val="130000"/>
        <a:buFont typeface="Wingdings" charset="2"/>
        <a:buChar char="§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rgbClr val="267200"/>
        </a:buClr>
        <a:buSzPct val="130000"/>
        <a:buFont typeface="Wingdings" charset="2"/>
        <a:buChar char="§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rgbClr val="267200"/>
        </a:buClr>
        <a:buSzPct val="130000"/>
        <a:buFont typeface="Wingdings" charset="2"/>
        <a:buChar char="§"/>
        <a:defRPr sz="12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rgbClr val="267200"/>
        </a:buClr>
        <a:buSzPct val="130000"/>
        <a:buFont typeface="Wingdings" charset="2"/>
        <a:buChar char="§"/>
        <a:defRPr sz="11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2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28800" indent="-227013" algn="l" defTabSz="914400" rtl="0" eaLnBrk="1" latinLnBrk="0" hangingPunct="1">
        <a:spcBef>
          <a:spcPct val="20000"/>
        </a:spcBef>
        <a:buClr>
          <a:schemeClr val="accent2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5813" indent="-227013" algn="l" defTabSz="914400" rtl="0" eaLnBrk="1" latinLnBrk="0" hangingPunct="1">
        <a:spcBef>
          <a:spcPct val="20000"/>
        </a:spcBef>
        <a:buClr>
          <a:schemeClr val="accent1"/>
        </a:buClr>
        <a:buSzPct val="130000"/>
        <a:buFont typeface="Wingdings" pitchFamily="2" charset="2"/>
        <a:buChar char="§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50.tiff"/><Relationship Id="rId3" Type="http://schemas.openxmlformats.org/officeDocument/2006/relationships/image" Target="../media/image42.emf"/><Relationship Id="rId7" Type="http://schemas.openxmlformats.org/officeDocument/2006/relationships/image" Target="../media/image46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jpeg"/><Relationship Id="rId11" Type="http://schemas.openxmlformats.org/officeDocument/2006/relationships/hyperlink" Target="http://www.revab-erasmus.eu/" TargetMode="External"/><Relationship Id="rId5" Type="http://schemas.openxmlformats.org/officeDocument/2006/relationships/image" Target="../media/image44.jpeg"/><Relationship Id="rId15" Type="http://schemas.openxmlformats.org/officeDocument/2006/relationships/image" Target="../media/image52.tiff"/><Relationship Id="rId10" Type="http://schemas.openxmlformats.org/officeDocument/2006/relationships/image" Target="../media/image48.png"/><Relationship Id="rId4" Type="http://schemas.openxmlformats.org/officeDocument/2006/relationships/image" Target="../media/image43.png"/><Relationship Id="rId9" Type="http://schemas.openxmlformats.org/officeDocument/2006/relationships/image" Target="../media/image47.png"/><Relationship Id="rId14" Type="http://schemas.openxmlformats.org/officeDocument/2006/relationships/image" Target="../media/image5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tiff"/><Relationship Id="rId3" Type="http://schemas.openxmlformats.org/officeDocument/2006/relationships/image" Target="../media/image54.jpeg"/><Relationship Id="rId7" Type="http://schemas.openxmlformats.org/officeDocument/2006/relationships/hyperlink" Target="http://www.forbio-project.eu/" TargetMode="External"/><Relationship Id="rId2" Type="http://schemas.openxmlformats.org/officeDocument/2006/relationships/image" Target="../media/image52.tif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58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jp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9.jpeg"/><Relationship Id="rId5" Type="http://schemas.openxmlformats.org/officeDocument/2006/relationships/image" Target="../media/image2.jpg"/><Relationship Id="rId4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13" Type="http://schemas.openxmlformats.org/officeDocument/2006/relationships/image" Target="../media/image83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10" Type="http://schemas.openxmlformats.org/officeDocument/2006/relationships/image" Target="../media/image80.png"/><Relationship Id="rId4" Type="http://schemas.openxmlformats.org/officeDocument/2006/relationships/image" Target="../media/image74.jpeg"/><Relationship Id="rId9" Type="http://schemas.openxmlformats.org/officeDocument/2006/relationships/image" Target="../media/image79.jpeg"/><Relationship Id="rId14" Type="http://schemas.openxmlformats.org/officeDocument/2006/relationships/image" Target="../media/image8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89079"/>
            <a:ext cx="9143999" cy="481926"/>
          </a:xfrm>
        </p:spPr>
        <p:txBody>
          <a:bodyPr/>
          <a:lstStyle/>
          <a:p>
            <a:r>
              <a:rPr lang="en-US" b="1" dirty="0" smtClean="0"/>
              <a:t>European Landowners’ Organization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19893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16" y="78857"/>
            <a:ext cx="1145028" cy="65037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" b="11160"/>
          <a:stretch/>
        </p:blipFill>
        <p:spPr bwMode="auto">
          <a:xfrm>
            <a:off x="0" y="889591"/>
            <a:ext cx="9143999" cy="4386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65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http://zenodo.org/media/communities/hercules-projec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58" y="74428"/>
            <a:ext cx="1072190" cy="637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5665"/>
            <a:ext cx="9189748" cy="269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7742"/>
            <a:ext cx="9189748" cy="2685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929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llipse 14"/>
          <p:cNvSpPr/>
          <p:nvPr/>
        </p:nvSpPr>
        <p:spPr>
          <a:xfrm>
            <a:off x="659187" y="456719"/>
            <a:ext cx="1792982" cy="1792982"/>
          </a:xfrm>
          <a:prstGeom prst="ellipse">
            <a:avLst/>
          </a:prstGeom>
          <a:noFill/>
          <a:ln>
            <a:solidFill>
              <a:srgbClr val="267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3503530" y="1023808"/>
            <a:ext cx="1859411" cy="1859411"/>
          </a:xfrm>
          <a:prstGeom prst="ellipse">
            <a:avLst/>
          </a:prstGeom>
          <a:noFill/>
          <a:ln>
            <a:solidFill>
              <a:srgbClr val="267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6632997" y="265855"/>
            <a:ext cx="1860888" cy="1860888"/>
          </a:xfrm>
          <a:prstGeom prst="ellipse">
            <a:avLst/>
          </a:prstGeom>
          <a:noFill/>
          <a:ln>
            <a:solidFill>
              <a:srgbClr val="267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333" y="814528"/>
            <a:ext cx="1546476" cy="989979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258" y="4509426"/>
            <a:ext cx="1475765" cy="517836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974" y="4369577"/>
            <a:ext cx="1346300" cy="725783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6274" y="4401595"/>
            <a:ext cx="1110200" cy="663842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79" b="100000" l="165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8240" y="715617"/>
            <a:ext cx="1583525" cy="920228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8907" y="3931944"/>
            <a:ext cx="2945408" cy="399643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4378" y="4391011"/>
            <a:ext cx="2384954" cy="355667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ZoneTexte 29"/>
          <p:cNvSpPr txBox="1"/>
          <p:nvPr/>
        </p:nvSpPr>
        <p:spPr>
          <a:xfrm>
            <a:off x="260624" y="2284967"/>
            <a:ext cx="252660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6D8159"/>
                </a:solidFill>
                <a:latin typeface="Myriad Pro" charset="0"/>
                <a:ea typeface="Myriad Pro" charset="0"/>
                <a:cs typeface="Myriad Pro" charset="0"/>
              </a:rPr>
              <a:t>Reuse and Valorisation of Agricultural Buildings through training based on real experiences</a:t>
            </a:r>
          </a:p>
          <a:p>
            <a:endParaRPr lang="en-GB" sz="700" dirty="0">
              <a:solidFill>
                <a:prstClr val="black"/>
              </a:solidFill>
              <a:latin typeface="Myriad Pro" charset="0"/>
              <a:ea typeface="Myriad Pro" charset="0"/>
              <a:cs typeface="Myriad Pro" charset="0"/>
            </a:endParaRPr>
          </a:p>
          <a:p>
            <a:pPr algn="ctr"/>
            <a:r>
              <a:rPr lang="en-GB" sz="105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Project n°: 2015-1-BE01-KA202-013183</a:t>
            </a:r>
          </a:p>
          <a:p>
            <a:pPr algn="ctr"/>
            <a:endParaRPr lang="en-GB" sz="500" dirty="0">
              <a:solidFill>
                <a:prstClr val="black"/>
              </a:solidFill>
              <a:latin typeface="Myriad Pro" charset="0"/>
              <a:ea typeface="Myriad Pro" charset="0"/>
              <a:cs typeface="Myriad Pro" charset="0"/>
            </a:endParaRPr>
          </a:p>
          <a:p>
            <a:pPr algn="ctr">
              <a:lnSpc>
                <a:spcPts val="1275"/>
              </a:lnSpc>
            </a:pP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  <a:hlinkClick r:id="rId11"/>
              </a:rPr>
              <a:t>www.revab-erasmus.eu</a:t>
            </a: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 </a:t>
            </a:r>
          </a:p>
          <a:p>
            <a:pPr algn="ctr">
              <a:lnSpc>
                <a:spcPts val="1275"/>
              </a:lnSpc>
            </a:pP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@REVAB_PRJ</a:t>
            </a:r>
          </a:p>
          <a:p>
            <a:pPr algn="ctr">
              <a:lnSpc>
                <a:spcPts val="1275"/>
              </a:lnSpc>
            </a:pP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REVAB Project</a:t>
            </a:r>
            <a:endParaRPr lang="en-GB" sz="1200" dirty="0">
              <a:solidFill>
                <a:prstClr val="black"/>
              </a:solidFill>
            </a:endParaRP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796" y="4025868"/>
            <a:ext cx="1938745" cy="52781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922287" y="3734291"/>
            <a:ext cx="182226" cy="299994"/>
            <a:chOff x="1025799" y="3561771"/>
            <a:chExt cx="182226" cy="299994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799" y="3723759"/>
              <a:ext cx="138006" cy="138006"/>
            </a:xfrm>
            <a:prstGeom prst="rect">
              <a:avLst/>
            </a:prstGeom>
          </p:spPr>
        </p:pic>
        <p:pic>
          <p:nvPicPr>
            <p:cNvPr id="32" name="Image 31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799" y="3561771"/>
              <a:ext cx="182226" cy="148213"/>
            </a:xfrm>
            <a:prstGeom prst="rect">
              <a:avLst/>
            </a:prstGeom>
          </p:spPr>
        </p:pic>
      </p:grpSp>
      <p:sp>
        <p:nvSpPr>
          <p:cNvPr id="34" name="ZoneTexte 33"/>
          <p:cNvSpPr txBox="1"/>
          <p:nvPr/>
        </p:nvSpPr>
        <p:spPr>
          <a:xfrm>
            <a:off x="3199874" y="2885151"/>
            <a:ext cx="25266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D39232"/>
                </a:solidFill>
                <a:latin typeface="Myriad Pro" charset="0"/>
                <a:ea typeface="Myriad Pro" charset="0"/>
                <a:cs typeface="Myriad Pro" charset="0"/>
              </a:rPr>
              <a:t>Enhancing Cooperation amongst </a:t>
            </a:r>
            <a:r>
              <a:rPr lang="en-GB" sz="1200" b="1" dirty="0" err="1">
                <a:solidFill>
                  <a:srgbClr val="D39232"/>
                </a:solidFill>
                <a:latin typeface="Myriad Pro" charset="0"/>
                <a:ea typeface="Myriad Pro" charset="0"/>
                <a:cs typeface="Myriad Pro" charset="0"/>
              </a:rPr>
              <a:t>FARMing</a:t>
            </a:r>
            <a:r>
              <a:rPr lang="en-GB" sz="1200" b="1" dirty="0">
                <a:solidFill>
                  <a:srgbClr val="D39232"/>
                </a:solidFill>
                <a:latin typeface="Myriad Pro" charset="0"/>
                <a:ea typeface="Myriad Pro" charset="0"/>
                <a:cs typeface="Myriad Pro" charset="0"/>
              </a:rPr>
              <a:t> entrepreneurs</a:t>
            </a:r>
          </a:p>
          <a:p>
            <a:endParaRPr lang="en-GB" sz="500" dirty="0">
              <a:solidFill>
                <a:prstClr val="black"/>
              </a:solidFill>
              <a:latin typeface="Myriad Pro" charset="0"/>
              <a:ea typeface="Myriad Pro" charset="0"/>
              <a:cs typeface="Myriad Pro" charset="0"/>
            </a:endParaRPr>
          </a:p>
          <a:p>
            <a:pPr algn="ctr"/>
            <a:r>
              <a:rPr lang="en-GB" sz="105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Project n°: 2016-1-IE01-KA202-016870</a:t>
            </a:r>
          </a:p>
          <a:p>
            <a:pPr algn="ctr"/>
            <a:endParaRPr lang="en-GB" sz="300" dirty="0">
              <a:solidFill>
                <a:prstClr val="black"/>
              </a:solidFill>
              <a:latin typeface="Myriad Pro" charset="0"/>
              <a:ea typeface="Myriad Pro" charset="0"/>
              <a:cs typeface="Myriad Pro" charset="0"/>
            </a:endParaRPr>
          </a:p>
          <a:p>
            <a:pPr algn="ctr">
              <a:lnSpc>
                <a:spcPts val="1275"/>
              </a:lnSpc>
            </a:pP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  <a:hlinkClick r:id="rId11"/>
              </a:rPr>
              <a:t>www.cofarm-erasmus.eu</a:t>
            </a: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 </a:t>
            </a:r>
          </a:p>
          <a:p>
            <a:pPr algn="ctr">
              <a:lnSpc>
                <a:spcPts val="1275"/>
              </a:lnSpc>
            </a:pP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@COFARM_ERASMUS</a:t>
            </a:r>
          </a:p>
          <a:p>
            <a:pPr algn="ctr">
              <a:lnSpc>
                <a:spcPts val="1275"/>
              </a:lnSpc>
            </a:pPr>
            <a:r>
              <a:rPr lang="en-GB" sz="900" dirty="0" err="1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CoFarm</a:t>
            </a:r>
            <a:endParaRPr lang="en-GB" sz="900" dirty="0">
              <a:solidFill>
                <a:prstClr val="black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2022" y="4130265"/>
            <a:ext cx="138006" cy="138006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575" y="3937903"/>
            <a:ext cx="182226" cy="148213"/>
          </a:xfrm>
          <a:prstGeom prst="rect">
            <a:avLst/>
          </a:prstGeom>
        </p:spPr>
      </p:pic>
      <p:sp>
        <p:nvSpPr>
          <p:cNvPr id="37" name="ZoneTexte 36"/>
          <p:cNvSpPr txBox="1"/>
          <p:nvPr/>
        </p:nvSpPr>
        <p:spPr>
          <a:xfrm>
            <a:off x="6300141" y="2184273"/>
            <a:ext cx="2526600" cy="161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98CD32"/>
                </a:solidFill>
                <a:latin typeface="Myriad Pro" charset="0"/>
                <a:ea typeface="Myriad Pro" charset="0"/>
                <a:cs typeface="Myriad Pro" charset="0"/>
              </a:rPr>
              <a:t>Multifunctional Farming for the sustainability of European Agricultural Landscapes</a:t>
            </a:r>
          </a:p>
          <a:p>
            <a:endParaRPr lang="en-GB" sz="1000" dirty="0">
              <a:solidFill>
                <a:prstClr val="black"/>
              </a:solidFill>
              <a:latin typeface="Myriad Pro" charset="0"/>
              <a:ea typeface="Myriad Pro" charset="0"/>
              <a:cs typeface="Myriad Pro" charset="0"/>
            </a:endParaRPr>
          </a:p>
          <a:p>
            <a:pPr algn="ctr"/>
            <a:r>
              <a:rPr lang="en-GB" sz="105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Project n°: 2016-1-SK01-KA202-022502</a:t>
            </a:r>
          </a:p>
          <a:p>
            <a:pPr algn="ctr"/>
            <a:endParaRPr lang="en-GB" sz="1050" dirty="0">
              <a:solidFill>
                <a:prstClr val="black"/>
              </a:solidFill>
              <a:latin typeface="Myriad Pro" charset="0"/>
              <a:ea typeface="Myriad Pro" charset="0"/>
              <a:cs typeface="Myriad Pro" charset="0"/>
            </a:endParaRPr>
          </a:p>
          <a:p>
            <a:pPr algn="ctr">
              <a:lnSpc>
                <a:spcPts val="1275"/>
              </a:lnSpc>
            </a:pP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@FEAL_ERASMUS</a:t>
            </a:r>
          </a:p>
          <a:p>
            <a:pPr algn="ctr">
              <a:lnSpc>
                <a:spcPts val="1275"/>
              </a:lnSpc>
            </a:pP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FEAL</a:t>
            </a:r>
          </a:p>
        </p:txBody>
      </p:sp>
      <p:pic>
        <p:nvPicPr>
          <p:cNvPr id="38" name="Image 37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4104" y="3585280"/>
            <a:ext cx="138006" cy="138006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0813" y="3440777"/>
            <a:ext cx="182226" cy="148213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8913" y="118690"/>
            <a:ext cx="1016253" cy="677502"/>
          </a:xfrm>
          <a:prstGeom prst="rect">
            <a:avLst/>
          </a:prstGeom>
        </p:spPr>
      </p:pic>
      <p:sp>
        <p:nvSpPr>
          <p:cNvPr id="41" name="ZoneTexte 40"/>
          <p:cNvSpPr txBox="1"/>
          <p:nvPr/>
        </p:nvSpPr>
        <p:spPr>
          <a:xfrm>
            <a:off x="4126828" y="164444"/>
            <a:ext cx="25191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50" b="1" dirty="0">
                <a:solidFill>
                  <a:srgbClr val="C6969C"/>
                </a:solidFill>
                <a:latin typeface="Trebuchet MS" charset="0"/>
                <a:ea typeface="Trebuchet MS" charset="0"/>
                <a:cs typeface="Trebuchet MS" charset="0"/>
              </a:rPr>
              <a:t>Learn more about our Erasmus+ Projects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187" y="1683121"/>
            <a:ext cx="1685974" cy="54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2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llipse 14"/>
          <p:cNvSpPr/>
          <p:nvPr/>
        </p:nvSpPr>
        <p:spPr>
          <a:xfrm>
            <a:off x="540421" y="416098"/>
            <a:ext cx="1792982" cy="1792982"/>
          </a:xfrm>
          <a:prstGeom prst="ellipse">
            <a:avLst/>
          </a:prstGeom>
          <a:noFill/>
          <a:ln>
            <a:solidFill>
              <a:srgbClr val="267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3556813" y="887856"/>
            <a:ext cx="1859411" cy="1859411"/>
          </a:xfrm>
          <a:prstGeom prst="ellipse">
            <a:avLst/>
          </a:prstGeom>
          <a:noFill/>
          <a:ln>
            <a:solidFill>
              <a:srgbClr val="267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6501089" y="1641306"/>
            <a:ext cx="1860888" cy="1860888"/>
          </a:xfrm>
          <a:prstGeom prst="ellipse">
            <a:avLst/>
          </a:prstGeom>
          <a:noFill/>
          <a:ln>
            <a:solidFill>
              <a:srgbClr val="267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8913" y="118690"/>
            <a:ext cx="1016253" cy="67750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126828" y="164444"/>
            <a:ext cx="25191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50" b="1" dirty="0">
                <a:solidFill>
                  <a:srgbClr val="C6969C"/>
                </a:solidFill>
                <a:latin typeface="Trebuchet MS" charset="0"/>
                <a:ea typeface="Trebuchet MS" charset="0"/>
                <a:cs typeface="Trebuchet MS" charset="0"/>
              </a:rPr>
              <a:t>Learn more about our Horizon2020 Projects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449" y="708090"/>
            <a:ext cx="1156011" cy="126017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6644" y="1525145"/>
            <a:ext cx="1574683" cy="624230"/>
          </a:xfrm>
          <a:prstGeom prst="rect">
            <a:avLst/>
          </a:prstGeom>
        </p:spPr>
      </p:pic>
      <p:sp>
        <p:nvSpPr>
          <p:cNvPr id="30" name="ZoneTexte 29"/>
          <p:cNvSpPr txBox="1"/>
          <p:nvPr/>
        </p:nvSpPr>
        <p:spPr>
          <a:xfrm>
            <a:off x="6514265" y="2354851"/>
            <a:ext cx="186088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99CB38">
                    <a:lumMod val="75000"/>
                  </a:srgbClr>
                </a:solidFill>
              </a:rPr>
              <a:t>Water2Return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3931" y="4235009"/>
            <a:ext cx="3405110" cy="579338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3930" y="4645934"/>
            <a:ext cx="3274784" cy="441896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3268472" y="2806121"/>
            <a:ext cx="2431025" cy="1890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6EB129"/>
                </a:solidFill>
                <a:latin typeface="Myriad Pro" charset="0"/>
                <a:ea typeface="Myriad Pro" charset="0"/>
                <a:cs typeface="Myriad Pro" charset="0"/>
              </a:rPr>
              <a:t>Fostering Sustainable Feedstock  Production for Advanced Biofuels on underutilised land in </a:t>
            </a:r>
            <a:r>
              <a:rPr lang="en-GB" sz="1200" b="1" dirty="0" smtClean="0">
                <a:solidFill>
                  <a:srgbClr val="6EB129"/>
                </a:solidFill>
                <a:latin typeface="Myriad Pro" charset="0"/>
                <a:ea typeface="Myriad Pro" charset="0"/>
                <a:cs typeface="Myriad Pro" charset="0"/>
              </a:rPr>
              <a:t>Europe</a:t>
            </a:r>
          </a:p>
          <a:p>
            <a:pPr algn="ctr"/>
            <a:endParaRPr lang="en-GB" sz="800" dirty="0">
              <a:solidFill>
                <a:prstClr val="black"/>
              </a:solidFill>
              <a:latin typeface="Myriad Pro" charset="0"/>
              <a:ea typeface="Myriad Pro" charset="0"/>
              <a:cs typeface="Myriad Pro" charset="0"/>
            </a:endParaRPr>
          </a:p>
          <a:p>
            <a:pPr algn="ctr">
              <a:lnSpc>
                <a:spcPts val="1275"/>
              </a:lnSpc>
            </a:pP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Grant agreement N° 691846</a:t>
            </a:r>
          </a:p>
          <a:p>
            <a:pPr algn="ctr">
              <a:lnSpc>
                <a:spcPts val="1275"/>
              </a:lnSpc>
            </a:pP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  <a:hlinkClick r:id="rId7"/>
              </a:rPr>
              <a:t>www.forbio-project.eu</a:t>
            </a:r>
            <a:endParaRPr lang="en-GB" sz="900" dirty="0">
              <a:solidFill>
                <a:prstClr val="black"/>
              </a:solidFill>
              <a:latin typeface="Myriad Pro" charset="0"/>
              <a:ea typeface="Myriad Pro" charset="0"/>
              <a:cs typeface="Myriad Pro" charset="0"/>
            </a:endParaRPr>
          </a:p>
          <a:p>
            <a:pPr algn="ctr">
              <a:lnSpc>
                <a:spcPts val="1275"/>
              </a:lnSpc>
            </a:pP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     FORBIO project</a:t>
            </a:r>
          </a:p>
          <a:p>
            <a:pPr algn="ctr">
              <a:lnSpc>
                <a:spcPts val="1275"/>
              </a:lnSpc>
            </a:pPr>
            <a:r>
              <a:rPr lang="en-GB" sz="9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     @FORBIO_H2020</a:t>
            </a:r>
          </a:p>
          <a:p>
            <a:r>
              <a:rPr lang="en-GB" sz="1350" dirty="0">
                <a:solidFill>
                  <a:prstClr val="black"/>
                </a:solidFill>
              </a:rPr>
              <a:t>       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845" y="4235009"/>
            <a:ext cx="182226" cy="14821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655" y="4067263"/>
            <a:ext cx="134606" cy="134606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56357" y="2360545"/>
            <a:ext cx="2526600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84C8C1"/>
                </a:solidFill>
                <a:latin typeface="Myriad Pro" charset="0"/>
                <a:ea typeface="Myriad Pro" charset="0"/>
                <a:cs typeface="Myriad Pro" charset="0"/>
              </a:rPr>
              <a:t>Building an interactive </a:t>
            </a:r>
            <a:r>
              <a:rPr lang="en-GB" sz="1200" b="1" dirty="0" err="1">
                <a:solidFill>
                  <a:srgbClr val="84C8C1"/>
                </a:solidFill>
                <a:latin typeface="Myriad Pro" charset="0"/>
                <a:ea typeface="Myriad Pro" charset="0"/>
                <a:cs typeface="Myriad Pro" charset="0"/>
              </a:rPr>
              <a:t>AgriDemo</a:t>
            </a:r>
            <a:r>
              <a:rPr lang="en-GB" sz="1200" b="1" dirty="0">
                <a:solidFill>
                  <a:srgbClr val="84C8C1"/>
                </a:solidFill>
                <a:latin typeface="Myriad Pro" charset="0"/>
                <a:ea typeface="Myriad Pro" charset="0"/>
                <a:cs typeface="Myriad Pro" charset="0"/>
              </a:rPr>
              <a:t>-Hub community: enhancing Farmer-to-Farmer learning</a:t>
            </a:r>
          </a:p>
          <a:p>
            <a:endParaRPr lang="en-GB" sz="1200" dirty="0">
              <a:solidFill>
                <a:prstClr val="black"/>
              </a:solidFill>
              <a:latin typeface="Myriad Pro" charset="0"/>
              <a:ea typeface="Myriad Pro" charset="0"/>
              <a:cs typeface="Myriad Pro" charset="0"/>
            </a:endParaRPr>
          </a:p>
          <a:p>
            <a:pPr algn="ctr"/>
            <a:r>
              <a:rPr lang="en-GB" sz="105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Grant agreement n°: 691846</a:t>
            </a:r>
            <a:endParaRPr lang="en-GB" sz="1350" dirty="0">
              <a:solidFill>
                <a:prstClr val="black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944515" y="2859298"/>
            <a:ext cx="97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prstClr val="black"/>
                </a:solidFill>
                <a:latin typeface="Myriad Pro" charset="0"/>
                <a:ea typeface="Myriad Pro" charset="0"/>
                <a:cs typeface="Myriad Pro" charset="0"/>
              </a:rPr>
              <a:t>Kick-off in July 2017</a:t>
            </a:r>
          </a:p>
        </p:txBody>
      </p:sp>
    </p:spTree>
    <p:extLst>
      <p:ext uri="{BB962C8B-B14F-4D97-AF65-F5344CB8AC3E}">
        <p14:creationId xmlns:p14="http://schemas.microsoft.com/office/powerpoint/2010/main" val="293089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Events</a:t>
            </a:r>
            <a:endParaRPr lang="en-GB" b="1" dirty="0"/>
          </a:p>
        </p:txBody>
      </p:sp>
      <p:pic>
        <p:nvPicPr>
          <p:cNvPr id="16386" name="Picture 2" descr="B:\1. PHOTOS\3.1 ELO\2015\2015.10.30 Presentation CB Finland\DSC00627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69" b="10938"/>
          <a:stretch/>
        </p:blipFill>
        <p:spPr bwMode="auto">
          <a:xfrm>
            <a:off x="0" y="3774558"/>
            <a:ext cx="9144000" cy="136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89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forumforagriculture.com/wp-content/themes/ffa/images/logo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5" y="1166682"/>
            <a:ext cx="3279018" cy="151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8" b="6228"/>
          <a:stretch/>
        </p:blipFill>
        <p:spPr bwMode="auto">
          <a:xfrm>
            <a:off x="3668555" y="890456"/>
            <a:ext cx="2054297" cy="4194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4267200" y="1001724"/>
            <a:ext cx="4629150" cy="3971925"/>
            <a:chOff x="4499834" y="0"/>
            <a:chExt cx="5128066" cy="4256755"/>
          </a:xfrm>
        </p:grpSpPr>
        <p:sp>
          <p:nvSpPr>
            <p:cNvPr id="9" name="Rounded Rectangle 8"/>
            <p:cNvSpPr/>
            <p:nvPr/>
          </p:nvSpPr>
          <p:spPr>
            <a:xfrm>
              <a:off x="6479029" y="1824101"/>
              <a:ext cx="3148871" cy="2432654"/>
            </a:xfrm>
            <a:prstGeom prst="roundRect">
              <a:avLst>
                <a:gd name="adj" fmla="val 5000"/>
              </a:avLst>
            </a:prstGeom>
            <a:blipFill rotWithShape="0">
              <a:blip r:embed="rId5"/>
              <a:stretch>
                <a:fillRect/>
              </a:stretch>
            </a:blipFill>
            <a:ln w="28575" cmpd="sng">
              <a:solidFill>
                <a:schemeClr val="accent4"/>
              </a:solidFill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 rot="16200000">
              <a:off x="3448299" y="1051535"/>
              <a:ext cx="2956797" cy="8537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82296" rIns="106680" bIns="0" numCol="1" spcCol="1270" anchor="t" anchorCtr="0">
              <a:noAutofit/>
            </a:bodyPr>
            <a:lstStyle/>
            <a:p>
              <a:pPr lvl="0" algn="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2400" b="1" kern="12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010275" y="1171574"/>
            <a:ext cx="272415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>
              <a:spcBef>
                <a:spcPts val="1800"/>
              </a:spcBef>
              <a:buClr>
                <a:srgbClr val="267200"/>
              </a:buClr>
              <a:buSzPct val="130000"/>
              <a:buBlip>
                <a:blip r:embed="rId6"/>
              </a:buBlip>
            </a:pPr>
            <a:r>
              <a:rPr 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Annual Biodiversity Conference</a:t>
            </a:r>
          </a:p>
          <a:p>
            <a:pPr marL="228600" lvl="0" indent="-228600">
              <a:spcBef>
                <a:spcPts val="1800"/>
              </a:spcBef>
              <a:buClr>
                <a:srgbClr val="267200"/>
              </a:buClr>
              <a:buSzPct val="130000"/>
              <a:buBlip>
                <a:blip r:embed="rId6"/>
              </a:buBlip>
            </a:pPr>
            <a:r>
              <a:rPr 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Annual Innovation Conference</a:t>
            </a:r>
          </a:p>
          <a:p>
            <a:endParaRPr lang="fr-FR" dirty="0"/>
          </a:p>
        </p:txBody>
      </p:sp>
      <p:sp>
        <p:nvSpPr>
          <p:cNvPr id="6" name="TextBox 5"/>
          <p:cNvSpPr txBox="1"/>
          <p:nvPr/>
        </p:nvSpPr>
        <p:spPr>
          <a:xfrm>
            <a:off x="114300" y="3312824"/>
            <a:ext cx="362902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>
              <a:spcBef>
                <a:spcPts val="1800"/>
              </a:spcBef>
              <a:buClr>
                <a:srgbClr val="267200"/>
              </a:buClr>
              <a:buSzPct val="130000"/>
              <a:buBlip>
                <a:blip r:embed="rId6"/>
              </a:buBlip>
            </a:pPr>
            <a:r>
              <a:rPr 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Tree of the Year Ceremony </a:t>
            </a:r>
          </a:p>
          <a:p>
            <a:pPr marL="228600" lvl="0" indent="-228600">
              <a:spcBef>
                <a:spcPts val="1800"/>
              </a:spcBef>
              <a:buClr>
                <a:srgbClr val="267200"/>
              </a:buClr>
              <a:buSzPct val="130000"/>
              <a:buBlip>
                <a:blip r:embed="rId6"/>
              </a:buBlip>
            </a:pPr>
            <a:r>
              <a:rPr 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2 General Assemblies per year</a:t>
            </a:r>
          </a:p>
        </p:txBody>
      </p:sp>
    </p:spTree>
    <p:extLst>
      <p:ext uri="{BB962C8B-B14F-4D97-AF65-F5344CB8AC3E}">
        <p14:creationId xmlns:p14="http://schemas.microsoft.com/office/powerpoint/2010/main" val="420363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Awards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87075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ELO Awards</a:t>
            </a:r>
            <a:endParaRPr lang="en-GB" dirty="0"/>
          </a:p>
        </p:txBody>
      </p:sp>
      <p:sp>
        <p:nvSpPr>
          <p:cNvPr id="3" name="Marcador de contenido 4"/>
          <p:cNvSpPr txBox="1">
            <a:spLocks/>
          </p:cNvSpPr>
          <p:nvPr/>
        </p:nvSpPr>
        <p:spPr>
          <a:xfrm>
            <a:off x="159487" y="1519628"/>
            <a:ext cx="6479438" cy="34623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rgbClr val="267200"/>
              </a:buClr>
              <a:buSzPct val="130000"/>
              <a:buFontTx/>
              <a:buBlip>
                <a:blip r:embed="rId2"/>
              </a:buBlip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2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28800" indent="-227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5813" indent="-227013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</a:rPr>
              <a:t> The ELO has created a </a:t>
            </a:r>
            <a:r>
              <a:rPr lang="en-US" sz="2000" b="1" dirty="0" smtClean="0">
                <a:solidFill>
                  <a:schemeClr val="tx1"/>
                </a:solidFill>
              </a:rPr>
              <a:t>series of awards </a:t>
            </a:r>
            <a:endParaRPr lang="en-US" sz="20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tx1"/>
                </a:solidFill>
              </a:rPr>
              <a:t>Promoting all aspects of best practices for land managers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tx1"/>
                </a:solidFill>
              </a:rPr>
              <a:t>Great tool for visibility and promotion 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tx1"/>
                </a:solidFill>
              </a:rPr>
              <a:t>Positive atmosphere draws senior Commission and Parliament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tx1"/>
                </a:solidFill>
              </a:rPr>
              <a:t>Connecting with high level jury members</a:t>
            </a:r>
          </a:p>
        </p:txBody>
      </p:sp>
      <p:pic>
        <p:nvPicPr>
          <p:cNvPr id="1026" name="Picture 2" descr="Image result for soil award el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95" r="13725"/>
          <a:stretch/>
        </p:blipFill>
        <p:spPr bwMode="auto">
          <a:xfrm>
            <a:off x="6457950" y="914780"/>
            <a:ext cx="2686050" cy="422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660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Award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90"/>
          <a:stretch/>
        </p:blipFill>
        <p:spPr>
          <a:xfrm>
            <a:off x="314325" y="1409700"/>
            <a:ext cx="849643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05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Anders Wall Award</a:t>
            </a:r>
            <a:endParaRPr lang="en-GB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5033"/>
            <a:ext cx="9144000" cy="4218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705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63894" y="1585699"/>
            <a:ext cx="8117632" cy="481926"/>
          </a:xfrm>
        </p:spPr>
        <p:txBody>
          <a:bodyPr/>
          <a:lstStyle/>
          <a:p>
            <a:r>
              <a:rPr lang="en-US" dirty="0" smtClean="0"/>
              <a:t>Contents of the Presentation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510972" y="2179094"/>
            <a:ext cx="4867728" cy="1478506"/>
          </a:xfrm>
        </p:spPr>
        <p:txBody>
          <a:bodyPr>
            <a:normAutofit fontScale="77500" lnSpcReduction="20000"/>
          </a:bodyPr>
          <a:lstStyle/>
          <a:p>
            <a:pPr marL="457200" indent="-457200" algn="l">
              <a:lnSpc>
                <a:spcPct val="120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en-US" dirty="0" smtClean="0"/>
              <a:t>Who We Are</a:t>
            </a:r>
          </a:p>
          <a:p>
            <a:pPr marL="457200" indent="-457200" algn="l">
              <a:lnSpc>
                <a:spcPct val="120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en-US" dirty="0" smtClean="0"/>
              <a:t>How we work</a:t>
            </a:r>
          </a:p>
          <a:p>
            <a:pPr marL="457200" indent="-457200" algn="l">
              <a:lnSpc>
                <a:spcPct val="120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en-US" dirty="0" smtClean="0"/>
              <a:t>Projects</a:t>
            </a:r>
          </a:p>
          <a:p>
            <a:pPr marL="457200" indent="-457200" algn="l">
              <a:lnSpc>
                <a:spcPct val="120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en-US" dirty="0" smtClean="0"/>
              <a:t>Events</a:t>
            </a:r>
          </a:p>
          <a:p>
            <a:pPr marL="457200" indent="-457200" algn="l">
              <a:lnSpc>
                <a:spcPct val="120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en-US" dirty="0" smtClean="0"/>
              <a:t>Awards</a:t>
            </a:r>
          </a:p>
          <a:p>
            <a:pPr algn="l">
              <a:lnSpc>
                <a:spcPct val="120000"/>
              </a:lnSpc>
              <a:spcBef>
                <a:spcPts val="20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99795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322864" y="973343"/>
            <a:ext cx="3074490" cy="481926"/>
          </a:xfrm>
        </p:spPr>
        <p:txBody>
          <a:bodyPr/>
          <a:lstStyle/>
          <a:p>
            <a:pPr algn="r"/>
            <a:r>
              <a:rPr lang="en-GB" dirty="0" smtClean="0"/>
              <a:t>European Bee Award</a:t>
            </a:r>
            <a:endParaRPr lang="en-GB" dirty="0"/>
          </a:p>
        </p:txBody>
      </p:sp>
      <p:pic>
        <p:nvPicPr>
          <p:cNvPr id="8" name="Image 7" descr="flor.psd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9" y="4254930"/>
            <a:ext cx="720528" cy="701436"/>
          </a:xfrm>
          <a:prstGeom prst="rect">
            <a:avLst/>
          </a:prstGeom>
        </p:spPr>
      </p:pic>
      <p:pic>
        <p:nvPicPr>
          <p:cNvPr id="9" name="Image 8" descr="ABEJA Y ESCARABAJO.psd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299" y="16992"/>
            <a:ext cx="790628" cy="775639"/>
          </a:xfrm>
          <a:prstGeom prst="rect">
            <a:avLst/>
          </a:prstGeom>
        </p:spPr>
      </p:pic>
      <p:pic>
        <p:nvPicPr>
          <p:cNvPr id="10" name="Image 9" descr="CEMA logo &amp; wording_upside down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6275" y="47124"/>
            <a:ext cx="963976" cy="699846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4530783" y="531021"/>
            <a:ext cx="16975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 smtClean="0"/>
              <a:t>With the support of</a:t>
            </a:r>
            <a:endParaRPr lang="en-GB" sz="1100" dirty="0"/>
          </a:p>
        </p:txBody>
      </p:sp>
      <p:sp>
        <p:nvSpPr>
          <p:cNvPr id="12" name="Content Placeholder 1"/>
          <p:cNvSpPr txBox="1">
            <a:spLocks/>
          </p:cNvSpPr>
          <p:nvPr/>
        </p:nvSpPr>
        <p:spPr>
          <a:xfrm>
            <a:off x="322864" y="1882982"/>
            <a:ext cx="5132423" cy="2889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rgbClr val="267200"/>
              </a:buClr>
              <a:buSzPct val="13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2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28800" indent="-227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5813" indent="-227013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§"/>
            </a:pPr>
            <a:r>
              <a:rPr lang="en-US" sz="2000" dirty="0" smtClean="0"/>
              <a:t>Created to demonstrate benefits of land management for biodiversity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Excellent communication tool 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High level jury 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Great communication, networking event</a:t>
            </a:r>
          </a:p>
        </p:txBody>
      </p:sp>
      <p:pic>
        <p:nvPicPr>
          <p:cNvPr id="2050" name="Picture 2" descr="http://wonderopolis.org/wp-content/uploads/2010/11/Wonder-51-Bees-Winter-Static-Image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3" t="-1002" r="30670" b="15312"/>
          <a:stretch/>
        </p:blipFill>
        <p:spPr bwMode="auto">
          <a:xfrm>
            <a:off x="5571460" y="964591"/>
            <a:ext cx="3572540" cy="417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71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BellEuropa</a:t>
            </a:r>
            <a:r>
              <a:rPr lang="en-US" dirty="0" smtClean="0"/>
              <a:t> Award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5" y="2155948"/>
            <a:ext cx="5448300" cy="2564712"/>
          </a:xfrm>
        </p:spPr>
        <p:txBody>
          <a:bodyPr>
            <a:normAutofit/>
          </a:bodyPr>
          <a:lstStyle/>
          <a:p>
            <a:r>
              <a:rPr lang="en-GB" sz="1800" dirty="0" smtClean="0"/>
              <a:t> The </a:t>
            </a:r>
            <a:r>
              <a:rPr lang="en-GB" sz="1800" dirty="0" err="1" smtClean="0"/>
              <a:t>BellEuropa</a:t>
            </a:r>
            <a:r>
              <a:rPr lang="en-GB" sz="1800" dirty="0" smtClean="0"/>
              <a:t> </a:t>
            </a:r>
            <a:r>
              <a:rPr lang="en-GB" sz="1800" dirty="0"/>
              <a:t>Award honours a Wildlife Estate Label territory that has realized an important step </a:t>
            </a:r>
            <a:r>
              <a:rPr lang="en-GB" sz="1800" dirty="0" smtClean="0"/>
              <a:t>forward for </a:t>
            </a:r>
            <a:r>
              <a:rPr lang="en-GB" sz="1800" dirty="0"/>
              <a:t>the benefit of </a:t>
            </a:r>
            <a:r>
              <a:rPr lang="en-GB" sz="1800" dirty="0" smtClean="0"/>
              <a:t>biodiversity</a:t>
            </a:r>
          </a:p>
          <a:p>
            <a:pPr marL="0" indent="0">
              <a:buNone/>
            </a:pPr>
            <a:endParaRPr lang="en-GB" sz="1800" dirty="0"/>
          </a:p>
          <a:p>
            <a:r>
              <a:rPr lang="en-US" sz="1800" dirty="0" smtClean="0"/>
              <a:t> Open to all Wildlife Estate label holders</a:t>
            </a:r>
            <a:endParaRPr lang="en-GB" sz="1800" dirty="0"/>
          </a:p>
        </p:txBody>
      </p:sp>
      <p:pic>
        <p:nvPicPr>
          <p:cNvPr id="5122" name="Picture 2" descr="belleuropa sponsor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-1"/>
            <a:ext cx="5019675" cy="76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cabanes-dans-arbres.com/media/blcauxoetang130707400px__087220200_0919_230420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275" y="967811"/>
            <a:ext cx="3133725" cy="417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6647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ELO Partners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1555938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537" y="3672015"/>
            <a:ext cx="3285011" cy="9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680" y="1390182"/>
            <a:ext cx="1950935" cy="90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Selection of our Partners</a:t>
            </a:r>
            <a:endParaRPr lang="en-GB" dirty="0"/>
          </a:p>
        </p:txBody>
      </p:sp>
      <p:pic>
        <p:nvPicPr>
          <p:cNvPr id="4" name="Picture 2" descr="I:\4.PUBLICATIONS\ELO Activity reports\ELO Activity Report 2012\Proposed photos\10. PARTNERS\31. European Historic Houses\LOGO EHH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1376363"/>
            <a:ext cx="1453472" cy="784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4.PUBLICATIONS\ELO Activity reports\ELO Activity Report 2012\Proposed photos\10. PARTNERS\32. European Family Business\EFB LOGO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1" y="2494240"/>
            <a:ext cx="3157537" cy="569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I:\4.PUBLICATIONS\ELO Activity reports\ELO Activity Report 2012\Proposed photos\10. PARTNERS\33. Future for Religious Heritage\LOGO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140" y="3113340"/>
            <a:ext cx="1156361" cy="85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I:\4.PUBLICATIONS\ELO Activity reports\ELO Activity Report 2012\Proposed photos\10. PARTNERS\34. Europa Nostra\Europa Nostra 50 Years - Logo - FINAL[1]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43" y="1284966"/>
            <a:ext cx="788774" cy="139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I:\4.PUBLICATIONS\ELO Activity reports\ELO Activity Report 2012\Proposed photos\10. PARTNERS\35. Rural Coalition\CEJA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" y="3672015"/>
            <a:ext cx="975057" cy="95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I:\4.PUBLICATIONS\ELO Activity reports\ELO Activity Report 2012\Proposed photos\10. PARTNERS\35. Rural Coalition\Copa Cogeca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2628901"/>
            <a:ext cx="2089621" cy="816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821" y="1244256"/>
            <a:ext cx="1973617" cy="987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449" y="3524251"/>
            <a:ext cx="1123359" cy="1123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920" y="3295746"/>
            <a:ext cx="1265220" cy="129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37" y="1922463"/>
            <a:ext cx="1562783" cy="618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Image result for deutz fahr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AutoShape 4" descr="Image result for deutz fahr log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AutoShape 6" descr="Image result for deutz fahr logo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AutoShape 9" descr="Image result for yara logo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99" y="2281334"/>
            <a:ext cx="1063924" cy="1063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AutoShape 12" descr="Image result for fertilizer europe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7" b="20690"/>
          <a:stretch/>
        </p:blipFill>
        <p:spPr bwMode="auto">
          <a:xfrm>
            <a:off x="6422142" y="2778964"/>
            <a:ext cx="2466975" cy="95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543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189079"/>
            <a:ext cx="9144000" cy="481926"/>
          </a:xfrm>
        </p:spPr>
        <p:txBody>
          <a:bodyPr/>
          <a:lstStyle/>
          <a:p>
            <a:r>
              <a:rPr lang="en-US" b="1" dirty="0" smtClean="0"/>
              <a:t>Thank You for Your Attention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016156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We Are</a:t>
            </a:r>
            <a:endParaRPr lang="en-GB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90000"/>
              </a:lnSpc>
              <a:spcBef>
                <a:spcPct val="20000"/>
              </a:spcBef>
              <a:buNone/>
            </a:pPr>
            <a:r>
              <a:rPr lang="en-US" sz="2000" dirty="0" smtClean="0"/>
              <a:t>The ELO,</a:t>
            </a:r>
          </a:p>
          <a:p>
            <a:r>
              <a:rPr lang="en-GB" sz="2000" dirty="0" smtClean="0"/>
              <a:t> Represents a network of national organizations, based in Brussels</a:t>
            </a:r>
          </a:p>
          <a:p>
            <a:r>
              <a:rPr lang="en-US" sz="2000" dirty="0" smtClean="0"/>
              <a:t> Anticipates potential changes in the political and legal climate in the EU with significance for its members</a:t>
            </a:r>
          </a:p>
          <a:p>
            <a:r>
              <a:rPr lang="en-US" sz="2000" dirty="0" smtClean="0"/>
              <a:t> Is the voice of landowners and managers in relation to EU authorities</a:t>
            </a:r>
          </a:p>
          <a:p>
            <a:r>
              <a:rPr lang="en-US" sz="2000" dirty="0" smtClean="0"/>
              <a:t> Is active in more than 45 advisory committees and groups in the EU, and has high-level contacts throughout the EU authorities and the 28 Member States and beyond</a:t>
            </a:r>
            <a:endParaRPr lang="en-GB" sz="2000" dirty="0" smtClean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18755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Selection of our 58 Members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932" y="1335445"/>
            <a:ext cx="1153937" cy="951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98" y="3411209"/>
            <a:ext cx="1238250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6" y="2700671"/>
            <a:ext cx="1513472" cy="812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53" y="2401408"/>
            <a:ext cx="1014895" cy="953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572" y="3973919"/>
            <a:ext cx="2360428" cy="59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6" y="1416076"/>
            <a:ext cx="11430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341" y="2579754"/>
            <a:ext cx="1139528" cy="105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6" y="3633817"/>
            <a:ext cx="798087" cy="10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131" y="3633817"/>
            <a:ext cx="1055733" cy="1015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317" y="2699342"/>
            <a:ext cx="1794192" cy="93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438" y="3973919"/>
            <a:ext cx="12668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161" y="2494676"/>
            <a:ext cx="2245156" cy="939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402" y="3627263"/>
            <a:ext cx="142875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850" y="1492276"/>
            <a:ext cx="190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6" y="1368005"/>
            <a:ext cx="1026610" cy="109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AGPB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890" y="1177950"/>
            <a:ext cx="1225619" cy="121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/>
          <p:cNvPicPr/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752" y="1511918"/>
            <a:ext cx="1303448" cy="8894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570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we Are</a:t>
            </a:r>
            <a:endParaRPr lang="en-GB" dirty="0"/>
          </a:p>
        </p:txBody>
      </p:sp>
      <p:pic>
        <p:nvPicPr>
          <p:cNvPr id="12" name="Picture 8" descr="Elo_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83648"/>
            <a:ext cx="218440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I:\4.PUBLICATIONS\ELO Activity reports\ELO Activity Report 2012\Proposed photos\10. PARTNERS\28. Friends of the Countryside\FCS LOG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487" y="1586823"/>
            <a:ext cx="2678113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 descr="YFCS logo larg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583648"/>
            <a:ext cx="17557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I:\4.PUBLICATIONS\ELO Activity reports\ELO Activity Report 2012\Proposed photos\10. PARTNERS\30. The RISE Foundation\logo RISE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5" y="1583648"/>
            <a:ext cx="13096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284163" y="3344111"/>
            <a:ext cx="83661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3200" dirty="0">
                <a:latin typeface="+mj-lt"/>
              </a:rPr>
              <a:t>Working together for a prosperous and sustainable countryside</a:t>
            </a:r>
          </a:p>
        </p:txBody>
      </p:sp>
    </p:spTree>
    <p:extLst>
      <p:ext uri="{BB962C8B-B14F-4D97-AF65-F5344CB8AC3E}">
        <p14:creationId xmlns:p14="http://schemas.microsoft.com/office/powerpoint/2010/main" val="249299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We Work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463788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ELO Actions </a:t>
            </a:r>
            <a:endParaRPr lang="en-GB" dirty="0"/>
          </a:p>
        </p:txBody>
      </p:sp>
      <p:sp>
        <p:nvSpPr>
          <p:cNvPr id="3" name="Marcador de contenido 4"/>
          <p:cNvSpPr txBox="1">
            <a:spLocks/>
          </p:cNvSpPr>
          <p:nvPr/>
        </p:nvSpPr>
        <p:spPr>
          <a:xfrm>
            <a:off x="159487" y="1519628"/>
            <a:ext cx="8498738" cy="34623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rgbClr val="267200"/>
              </a:buClr>
              <a:buSzPct val="130000"/>
              <a:buFontTx/>
              <a:buBlip>
                <a:blip r:embed="rId2"/>
              </a:buBlip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2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28800" indent="-227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5813" indent="-227013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The ELO has many public-facing actions:</a:t>
            </a:r>
            <a:endParaRPr lang="en-US" sz="20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tx1"/>
                </a:solidFill>
              </a:rPr>
              <a:t>Events: </a:t>
            </a:r>
            <a:r>
              <a:rPr lang="en-US" sz="2000" dirty="0" smtClean="0">
                <a:solidFill>
                  <a:schemeClr val="tx1"/>
                </a:solidFill>
              </a:rPr>
              <a:t>the ELO holds at least one event a month, in Brussels and across the EU 28 Member States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tx1"/>
                </a:solidFill>
              </a:rPr>
              <a:t>Projects</a:t>
            </a:r>
            <a:r>
              <a:rPr lang="en-US" sz="2000" dirty="0" smtClean="0">
                <a:solidFill>
                  <a:schemeClr val="tx1"/>
                </a:solidFill>
              </a:rPr>
              <a:t>: The ELO leads or participates in EU-funded projects 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tx1"/>
                </a:solidFill>
              </a:rPr>
              <a:t>Awards</a:t>
            </a:r>
            <a:r>
              <a:rPr lang="en-US" sz="2000" dirty="0" smtClean="0">
                <a:solidFill>
                  <a:schemeClr val="tx1"/>
                </a:solidFill>
              </a:rPr>
              <a:t>: The ELO promotes good practices and scientific research through awards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tx1"/>
                </a:solidFill>
              </a:rPr>
              <a:t>Partners: </a:t>
            </a:r>
            <a:r>
              <a:rPr lang="en-US" sz="2000" dirty="0" smtClean="0">
                <a:solidFill>
                  <a:schemeClr val="tx1"/>
                </a:solidFill>
              </a:rPr>
              <a:t>The ELO has many private and public partners to engage in research, political opportunities and more </a:t>
            </a: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2513710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ELO Staff</a:t>
            </a:r>
            <a:endParaRPr lang="en-GB" dirty="0"/>
          </a:p>
        </p:txBody>
      </p:sp>
      <p:sp>
        <p:nvSpPr>
          <p:cNvPr id="3" name="Marcador de contenido 4"/>
          <p:cNvSpPr txBox="1">
            <a:spLocks/>
          </p:cNvSpPr>
          <p:nvPr/>
        </p:nvSpPr>
        <p:spPr>
          <a:xfrm>
            <a:off x="159487" y="1519628"/>
            <a:ext cx="8498738" cy="354767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rgbClr val="267200"/>
              </a:buClr>
              <a:buSzPct val="130000"/>
              <a:buFontTx/>
              <a:buBlip>
                <a:blip r:embed="rId2"/>
              </a:buBlip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2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rgbClr val="267200"/>
              </a:buClr>
              <a:buSzPct val="130000"/>
              <a:buFont typeface="Wingdings" charset="2"/>
              <a:buChar char="§"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28800" indent="-227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5813" indent="-227013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ELO has </a:t>
            </a:r>
            <a:r>
              <a:rPr lang="en-US" sz="2000" b="1" dirty="0" smtClean="0">
                <a:solidFill>
                  <a:schemeClr val="tx1"/>
                </a:solidFill>
              </a:rPr>
              <a:t>offices in the heart of EU-Brussels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15 staff members in Brussels</a:t>
            </a:r>
            <a:r>
              <a:rPr lang="en-US" sz="2000" dirty="0" smtClean="0">
                <a:solidFill>
                  <a:schemeClr val="tx1"/>
                </a:solidFill>
              </a:rPr>
              <a:t>, including former high-level commission officials, on site every day to cover policies, events, strategy and all aspects of EU politics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 2</a:t>
            </a:r>
            <a:r>
              <a:rPr lang="en-US" sz="2000" b="1" dirty="0" smtClean="0">
                <a:solidFill>
                  <a:schemeClr val="tx1"/>
                </a:solidFill>
              </a:rPr>
              <a:t> staff members in Spain and Poland</a:t>
            </a:r>
            <a:r>
              <a:rPr lang="en-US" sz="2000" dirty="0" smtClean="0">
                <a:solidFill>
                  <a:schemeClr val="tx1"/>
                </a:solidFill>
              </a:rPr>
              <a:t> to monitor activities around Europe 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High level cooperation with partner organizations</a:t>
            </a:r>
            <a:r>
              <a:rPr lang="en-US" sz="2000" dirty="0" smtClean="0">
                <a:solidFill>
                  <a:schemeClr val="tx1"/>
                </a:solidFill>
              </a:rPr>
              <a:t>: RISE Foundation, European Historic Houses, Friends of the Countryside</a:t>
            </a: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850984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38422" y="1868067"/>
            <a:ext cx="9144000" cy="481926"/>
          </a:xfrm>
        </p:spPr>
        <p:txBody>
          <a:bodyPr/>
          <a:lstStyle/>
          <a:p>
            <a:r>
              <a:rPr lang="en-US" b="1" dirty="0" smtClean="0"/>
              <a:t>ELO Projects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" t="70981" r="2301" b="7364"/>
          <a:stretch/>
        </p:blipFill>
        <p:spPr bwMode="auto">
          <a:xfrm>
            <a:off x="1" y="3785616"/>
            <a:ext cx="9143999" cy="1357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" descr="http://www.hercules-landscapes.eu/elemek/logo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9" name="Picture 5" descr="http://zenodo.org/media/communities/hercules-projec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0" y="2501207"/>
            <a:ext cx="1701800" cy="101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117" y="2526368"/>
            <a:ext cx="1696783" cy="963773"/>
          </a:xfrm>
          <a:prstGeom prst="rect">
            <a:avLst/>
          </a:prstGeom>
        </p:spPr>
      </p:pic>
      <p:pic>
        <p:nvPicPr>
          <p:cNvPr id="7" name="Image 6" descr="logo-transparent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5127" y="2442494"/>
            <a:ext cx="1724023" cy="110363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" y="2746380"/>
            <a:ext cx="2168525" cy="68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83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spiración">
  <a:themeElements>
    <a:clrScheme name="Brisa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Inspiration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Inspiration">
      <a:fillStyleLst>
        <a:solidFill>
          <a:schemeClr val="phClr"/>
        </a:solidFill>
        <a:gradFill rotWithShape="1">
          <a:gsLst>
            <a:gs pos="25000">
              <a:schemeClr val="phClr">
                <a:tint val="90000"/>
                <a:shade val="100000"/>
                <a:alpha val="90000"/>
                <a:satMod val="150000"/>
              </a:schemeClr>
            </a:gs>
            <a:gs pos="100000">
              <a:schemeClr val="phClr">
                <a:tint val="100000"/>
                <a:shade val="60000"/>
                <a:satMod val="13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0000"/>
                <a:shade val="100000"/>
                <a:alpha val="85000"/>
                <a:satMod val="150000"/>
              </a:schemeClr>
            </a:gs>
            <a:gs pos="33000">
              <a:schemeClr val="phClr">
                <a:tint val="90000"/>
                <a:shade val="100000"/>
                <a:alpha val="95000"/>
                <a:satMod val="130000"/>
              </a:schemeClr>
            </a:gs>
            <a:gs pos="67000">
              <a:schemeClr val="phClr">
                <a:shade val="70000"/>
                <a:satMod val="135000"/>
              </a:schemeClr>
            </a:gs>
            <a:gs pos="100000">
              <a:schemeClr val="phClr">
                <a:shade val="50000"/>
                <a:satMod val="135000"/>
              </a:schemeClr>
            </a:gs>
          </a:gsLst>
          <a:lin ang="13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thickThin" algn="ctr">
          <a:solidFill>
            <a:schemeClr val="phClr"/>
          </a:solidFill>
          <a:prstDash val="solid"/>
        </a:ln>
        <a:ln w="38100" cap="flat" cmpd="thinThick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a:effectStyle>
        <a:effectStyle>
          <a:effectLst>
            <a:innerShdw blurRad="50800" dist="25400" dir="2400000">
              <a:srgbClr val="808080">
                <a:alpha val="75000"/>
              </a:srgbClr>
            </a:innerShdw>
            <a:reflection blurRad="38100" stA="26000" endPos="35000" dist="12700" dir="5400000" fadeDir="48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Inspiración.thmx</Template>
  <TotalTime>2828</TotalTime>
  <Words>509</Words>
  <Application>Microsoft Office PowerPoint</Application>
  <PresentationFormat>On-screen Show (16:9)</PresentationFormat>
  <Paragraphs>97</Paragraphs>
  <Slides>24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Inspiración</vt:lpstr>
      <vt:lpstr>European Landowners’ Organization</vt:lpstr>
      <vt:lpstr>Contents of the Presentation</vt:lpstr>
      <vt:lpstr>Who We Are</vt:lpstr>
      <vt:lpstr>A Selection of our 58 Members</vt:lpstr>
      <vt:lpstr>Who we Are</vt:lpstr>
      <vt:lpstr>How We Work</vt:lpstr>
      <vt:lpstr>ELO Actions </vt:lpstr>
      <vt:lpstr>ELO Staff</vt:lpstr>
      <vt:lpstr>ELO Projects</vt:lpstr>
      <vt:lpstr>PowerPoint Presentation</vt:lpstr>
      <vt:lpstr>PowerPoint Presentation</vt:lpstr>
      <vt:lpstr>PowerPoint Presentation</vt:lpstr>
      <vt:lpstr>PowerPoint Presentation</vt:lpstr>
      <vt:lpstr>Events</vt:lpstr>
      <vt:lpstr>PowerPoint Presentation</vt:lpstr>
      <vt:lpstr>Awards</vt:lpstr>
      <vt:lpstr>ELO Awards</vt:lpstr>
      <vt:lpstr>Soil Award</vt:lpstr>
      <vt:lpstr>Anders Wall Award</vt:lpstr>
      <vt:lpstr>European Bee Award</vt:lpstr>
      <vt:lpstr>BellEuropa Award</vt:lpstr>
      <vt:lpstr>ELO Partners</vt:lpstr>
      <vt:lpstr>A Selection of our Partners</vt:lpstr>
      <vt:lpstr>Thank You for Your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Canomanuel</dc:creator>
  <cp:lastModifiedBy>turbo power</cp:lastModifiedBy>
  <cp:revision>160</cp:revision>
  <cp:lastPrinted>2015-10-16T12:58:16Z</cp:lastPrinted>
  <dcterms:created xsi:type="dcterms:W3CDTF">2014-04-11T13:04:25Z</dcterms:created>
  <dcterms:modified xsi:type="dcterms:W3CDTF">2017-08-09T10:29:43Z</dcterms:modified>
</cp:coreProperties>
</file>